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8" r:id="rId3"/>
    <p:sldId id="261" r:id="rId4"/>
    <p:sldId id="259" r:id="rId5"/>
    <p:sldId id="260" r:id="rId6"/>
    <p:sldId id="262" r:id="rId7"/>
    <p:sldId id="264" r:id="rId8"/>
    <p:sldId id="265" r:id="rId9"/>
    <p:sldId id="266" r:id="rId10"/>
    <p:sldId id="267" r:id="rId11"/>
    <p:sldId id="25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14" y="12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22E00-84EE-188C-35F9-38C55B13D5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0E626E-5C23-65CB-ED06-084492A680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19BF0-E168-0B15-CDE6-BB6990E46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AA185-20B9-4960-B6FA-2B4E15AB0D4E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EABAD-7915-93FD-AEE4-CFB690D0C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289F8-0D3D-7111-49BC-059A620C3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E3D7-355E-421C-A554-4A2858A86B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2705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C5E4C-5AC4-2B07-703A-EA5D2FF48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128BB2-BB7B-A18D-6E5D-884AE72B66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68881-A3F1-C296-B4E6-66F33C716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AA185-20B9-4960-B6FA-2B4E15AB0D4E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04B2E-A91D-E804-D7CA-202128CEE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D6BDF-B6B6-A729-33C1-AC66F87FF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E3D7-355E-421C-A554-4A2858A86B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5776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9A4BC1-67E7-995D-05F7-448F8A2DB2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C2C170-41D3-B025-83DB-6C74AEFFF7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B7CBF-A6BF-DC99-F7AB-7E6EDED9D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AA185-20B9-4960-B6FA-2B4E15AB0D4E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123A0-5192-7939-5011-EA27136EF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ED3A9-6589-0847-7C46-8FBC708FB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E3D7-355E-421C-A554-4A2858A86B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747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39CE4-69A1-80A2-027D-92AACEF7B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77229-B7D4-67EF-E4F3-23121CEB6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D5EB3-F11C-4BDC-5030-BDCEB9791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AA185-20B9-4960-B6FA-2B4E15AB0D4E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B861F-B814-8D50-2AB0-674EA4DF8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E9B11-FAEE-AAF3-AA4A-44D9BCE2E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E3D7-355E-421C-A554-4A2858A86B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074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030D5-D8E5-F46D-69CD-8617658FB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6D00F3-786F-2F93-BE00-9119AE72F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36450-5719-BC03-4E18-45FFF597D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AA185-20B9-4960-B6FA-2B4E15AB0D4E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88707-C8E7-2C61-6CCF-F927E5855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ED817-2DD7-204C-6929-AB49A5D26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E3D7-355E-421C-A554-4A2858A86B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053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E00C2-45BD-9C8B-839A-B4D725BD5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B4DAF-E467-B447-AFFA-0476AFE7FF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3981A7-2D45-A8EB-4E10-498DDCE68F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D66A49-6EFC-027D-1268-443DB9867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AA185-20B9-4960-B6FA-2B4E15AB0D4E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F0C73C-EA40-57AD-C52C-F74B8774B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E2E7B1-62BF-2112-6C47-541BF4EB1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E3D7-355E-421C-A554-4A2858A86B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5143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CE92F-E0A1-1504-125D-323DE06D4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52C65-8575-E60F-05CC-97B8CF518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561E4-7065-ABDB-7840-9D17B05D0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6EFEE-052D-1043-9B14-A8EDD4DA6F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2E01BD-E448-D937-94A4-9B6442468E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6CDE1A-EED3-0D68-A7EC-924D95662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AA185-20B9-4960-B6FA-2B4E15AB0D4E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E450C3-DE6E-F43B-0E82-6475F7CCE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5E5AB3-FD32-269C-3101-B66941BFE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E3D7-355E-421C-A554-4A2858A86B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6315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4DC2E-EB8B-3134-DCCB-6BFD7EE66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79FAEA-19BB-A1CC-3003-6496F2EC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AA185-20B9-4960-B6FA-2B4E15AB0D4E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FCCAB4-B9A1-E28D-FDF0-05B8FFFD8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3DB6BA-9E94-6635-9C47-1248D7F04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E3D7-355E-421C-A554-4A2858A86B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9214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201075-5ED0-7B6A-F8B7-22308C3FE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AA185-20B9-4960-B6FA-2B4E15AB0D4E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E109C7-6806-614E-615C-CB82956AA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94E01-CA57-A849-F793-411F2C94F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E3D7-355E-421C-A554-4A2858A86B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589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C3CF7-1752-5143-6357-4F71CC4C0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6CF6B-05ED-9501-36D8-CA69FF6CB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8A08C1-7B33-B86C-1419-1A8CAEF4A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3B050E-B07D-6FAC-4919-65B27F749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AA185-20B9-4960-B6FA-2B4E15AB0D4E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A49178-448F-9B46-11A1-53BB8B06B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0E360-0E21-E9BF-1729-63A974238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E3D7-355E-421C-A554-4A2858A86B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909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7A0EB-B4E0-0BD2-2FF7-4BE51BE0D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F76AA5-FB4B-400C-6BF0-6359E5F4D4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01ECE3-CDFF-9955-92D4-B8DE8D5AB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CAB449-EB22-33EB-D9DC-507E473CB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AA185-20B9-4960-B6FA-2B4E15AB0D4E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9185A9-CCAE-3E51-05CC-855EE2CA0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025DEF-03D3-FF09-E0B7-CBDADC600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AE3D7-355E-421C-A554-4A2858A86B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9015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5191CB-44CD-AFA6-6ED8-70AE47A24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AFB79-F549-2467-B75E-3CD738649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61342-1063-4B4F-0AB6-F595D59489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AA185-20B9-4960-B6FA-2B4E15AB0D4E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988C5-3636-CA9F-68CB-9CB4F2B9C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10777-9A44-8412-C3DA-213FF39995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AE3D7-355E-421C-A554-4A2858A86B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700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2" Type="http://schemas.openxmlformats.org/officeDocument/2006/relationships/hyperlink" Target="https://www.artstation.com/artwork/OGoekg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hyperlink" Target="https://www.seanet.com/~myandper/abstract/sig03c09.ht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ucl.ac.uk/advanced-research-computing/sites/advanced_research_computing/files/socials-20151110-rivi.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discover/ray-tracing#:~:text=Ray%20tracing%20is%20a%20rendering,%2C%20shadows%2C%20and%20indirect%20lighting.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ight Triangle 42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31EBC2-D983-28E4-D0C5-CD865F7C0E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1008993"/>
            <a:ext cx="9231410" cy="3542045"/>
          </a:xfrm>
        </p:spPr>
        <p:txBody>
          <a:bodyPr anchor="b">
            <a:normAutofit/>
          </a:bodyPr>
          <a:lstStyle/>
          <a:p>
            <a:pPr algn="l"/>
            <a:r>
              <a:rPr lang="en-GB" sz="8100" dirty="0"/>
              <a:t>Graphics and Computational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96B8CE-91DF-2DF8-23FD-111746C7AD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4582814"/>
            <a:ext cx="7132335" cy="1312657"/>
          </a:xfrm>
        </p:spPr>
        <p:txBody>
          <a:bodyPr anchor="t">
            <a:normAutofit/>
          </a:bodyPr>
          <a:lstStyle/>
          <a:p>
            <a:pPr algn="l"/>
            <a:r>
              <a:rPr lang="en-GB" dirty="0"/>
              <a:t>Alex Emeny</a:t>
            </a:r>
          </a:p>
        </p:txBody>
      </p:sp>
    </p:spTree>
    <p:extLst>
      <p:ext uri="{BB962C8B-B14F-4D97-AF65-F5344CB8AC3E}">
        <p14:creationId xmlns:p14="http://schemas.microsoft.com/office/powerpoint/2010/main" val="1708195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4009E-C58A-CE4A-B2CA-EA697AC3C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C1A5C-08A1-B7D4-D0C0-973A4BBC4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BEF18-C1A4-9EBA-D1DC-2A997CA44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517" y="2005061"/>
            <a:ext cx="6723603" cy="399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30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77651-40E9-ADF1-1CA9-39E107352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911" y="4807481"/>
            <a:ext cx="2436659" cy="1325563"/>
          </a:xfrm>
        </p:spPr>
        <p:txBody>
          <a:bodyPr>
            <a:noAutofit/>
          </a:bodyPr>
          <a:lstStyle/>
          <a:p>
            <a:pPr algn="ctr"/>
            <a:r>
              <a:rPr lang="en-GB" sz="1050" dirty="0" err="1">
                <a:hlinkClick r:id="rId2"/>
              </a:rPr>
              <a:t>ArtStation</a:t>
            </a:r>
            <a:r>
              <a:rPr lang="en-GB" sz="1050" dirty="0">
                <a:hlinkClick r:id="rId2"/>
              </a:rPr>
              <a:t> - Cornell box render For Testing a Global Illumination</a:t>
            </a:r>
            <a:endParaRPr lang="en-GB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123E0C-57BF-DE2D-94AB-7AA131C22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152" y="2531293"/>
            <a:ext cx="2610178" cy="26038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5208FC0-33E6-DE0B-ED85-27FEA28B7312}"/>
              </a:ext>
            </a:extLst>
          </p:cNvPr>
          <p:cNvSpPr txBox="1">
            <a:spLocks/>
          </p:cNvSpPr>
          <p:nvPr/>
        </p:nvSpPr>
        <p:spPr>
          <a:xfrm>
            <a:off x="9433560" y="4807481"/>
            <a:ext cx="20421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050" dirty="0">
                <a:hlinkClick r:id="rId4"/>
              </a:rPr>
              <a:t>Global Illumination and All That (seanet.com)</a:t>
            </a:r>
            <a:endParaRPr lang="en-GB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4D97F8-380D-0ABB-F450-E7844235BC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3874" y="2531292"/>
            <a:ext cx="2610178" cy="2603881"/>
          </a:xfrm>
          <a:prstGeom prst="rect">
            <a:avLst/>
          </a:prstGeom>
        </p:spPr>
      </p:pic>
      <p:pic>
        <p:nvPicPr>
          <p:cNvPr id="9" name="Picture 8" descr="A sphere in a room&#10;&#10;Description automatically generated">
            <a:extLst>
              <a:ext uri="{FF2B5EF4-FFF2-40B4-BE49-F238E27FC236}">
                <a16:creationId xmlns:a16="http://schemas.microsoft.com/office/drawing/2014/main" id="{4474F654-629A-FD51-2167-C2119C87B0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88" y="2531293"/>
            <a:ext cx="2596084" cy="2603880"/>
          </a:xfrm>
          <a:prstGeom prst="rect">
            <a:avLst/>
          </a:prstGeom>
        </p:spPr>
      </p:pic>
      <p:pic>
        <p:nvPicPr>
          <p:cNvPr id="11" name="Picture 10" descr="A couple of balls in a room&#10;&#10;Description automatically generated">
            <a:extLst>
              <a:ext uri="{FF2B5EF4-FFF2-40B4-BE49-F238E27FC236}">
                <a16:creationId xmlns:a16="http://schemas.microsoft.com/office/drawing/2014/main" id="{7B471A16-E6E5-4F1C-0587-EA18AC773D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013" y="2531292"/>
            <a:ext cx="2610178" cy="26047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74B721-FE47-EF5F-D0D1-8B441A2FEBA5}"/>
              </a:ext>
            </a:extLst>
          </p:cNvPr>
          <p:cNvSpPr txBox="1"/>
          <p:nvPr/>
        </p:nvSpPr>
        <p:spPr>
          <a:xfrm>
            <a:off x="6601562" y="5339457"/>
            <a:ext cx="1783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solidFill>
                  <a:schemeClr val="accent2"/>
                </a:solidFill>
              </a:rPr>
              <a:t>My render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8F11B8-C424-E4FA-72C0-9F1AE0F95E20}"/>
              </a:ext>
            </a:extLst>
          </p:cNvPr>
          <p:cNvSpPr txBox="1"/>
          <p:nvPr/>
        </p:nvSpPr>
        <p:spPr>
          <a:xfrm>
            <a:off x="985890" y="5316591"/>
            <a:ext cx="1783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solidFill>
                  <a:schemeClr val="accent2"/>
                </a:solidFill>
              </a:rPr>
              <a:t>My render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2BA29B-0F9B-D4C8-76E8-110B7290CC08}"/>
              </a:ext>
            </a:extLst>
          </p:cNvPr>
          <p:cNvSpPr txBox="1"/>
          <p:nvPr/>
        </p:nvSpPr>
        <p:spPr>
          <a:xfrm>
            <a:off x="3450826" y="724956"/>
            <a:ext cx="5474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My reference renders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08B55E6-7556-7046-4CA9-F0125E7537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7567" y="1184586"/>
            <a:ext cx="4260892" cy="35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97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B52F8-76CA-0606-3B8B-8C3F33EB2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 dirty="0"/>
              <a:t>Presentation Overview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114C3-F510-B631-D02F-26667D23B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GB" sz="2200" dirty="0"/>
              <a:t>Theory</a:t>
            </a:r>
          </a:p>
          <a:p>
            <a:r>
              <a:rPr lang="en-GB" sz="2200" dirty="0"/>
              <a:t>Design</a:t>
            </a:r>
          </a:p>
          <a:p>
            <a:r>
              <a:rPr lang="en-GB" sz="2200" dirty="0"/>
              <a:t>Demo</a:t>
            </a:r>
          </a:p>
          <a:p>
            <a:r>
              <a:rPr lang="en-GB" sz="2200" dirty="0"/>
              <a:t>Analysis</a:t>
            </a:r>
          </a:p>
          <a:p>
            <a:r>
              <a:rPr lang="en-GB" sz="2200" dirty="0"/>
              <a:t>Evaluation</a:t>
            </a:r>
          </a:p>
          <a:p>
            <a:endParaRPr lang="en-GB" sz="2200" dirty="0"/>
          </a:p>
        </p:txBody>
      </p:sp>
      <p:pic>
        <p:nvPicPr>
          <p:cNvPr id="5" name="Picture 4" descr="A sphere in a room&#10;&#10;Description automatically generated">
            <a:extLst>
              <a:ext uri="{FF2B5EF4-FFF2-40B4-BE49-F238E27FC236}">
                <a16:creationId xmlns:a16="http://schemas.microsoft.com/office/drawing/2014/main" id="{F6225A11-71BB-9F6B-5762-29F758284B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60573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FFC6-7081-CFA9-468B-58A4AB3CB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GB" sz="3800" dirty="0"/>
              <a:t>Theory – Parallel programming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BEC06-C01A-4547-6823-AC190AEBF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GB" sz="1400" dirty="0"/>
              <a:t>A problem is broken into parts that can be solved concurrently. </a:t>
            </a:r>
          </a:p>
          <a:p>
            <a:pPr marL="0" indent="0">
              <a:buNone/>
            </a:pPr>
            <a:endParaRPr lang="en-GB" sz="1400" dirty="0"/>
          </a:p>
          <a:p>
            <a:r>
              <a:rPr lang="en-GB" sz="1400" dirty="0"/>
              <a:t>Instructions from each part executed simultaneously on different cores. </a:t>
            </a:r>
          </a:p>
          <a:p>
            <a:pPr marL="0" indent="0">
              <a:buNone/>
            </a:pPr>
            <a:endParaRPr lang="en-GB" sz="1400" dirty="0"/>
          </a:p>
          <a:p>
            <a:r>
              <a:rPr lang="en-GB" sz="1400" dirty="0"/>
              <a:t>In theory, more resources allocated to the problem the shorter the time to finish.</a:t>
            </a:r>
          </a:p>
          <a:p>
            <a:endParaRPr lang="en-GB" sz="1400" dirty="0"/>
          </a:p>
          <a:p>
            <a:endParaRPr lang="en-GB" sz="1400" dirty="0"/>
          </a:p>
          <a:p>
            <a:pPr marL="0" indent="0" algn="r">
              <a:buNone/>
            </a:pPr>
            <a:r>
              <a:rPr lang="en-GB" sz="1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socials-20151110-rivi</a:t>
            </a:r>
            <a:r>
              <a:rPr lang="en-GB" sz="1100" dirty="0">
                <a:hlinkClick r:id="rId2"/>
              </a:rPr>
              <a:t>.pdf (ucl.ac.uk)</a:t>
            </a:r>
            <a:endParaRPr lang="en-GB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EBEE95-9E06-0946-2913-B7B3709FA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891883"/>
            <a:ext cx="6903720" cy="507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62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43E59-62D4-D16F-4329-93BBC4C8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GB" dirty="0"/>
              <a:t>Theory – Ray tracing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 descr="Diagram of a light ray&#10;&#10;Description automatically generated">
            <a:extLst>
              <a:ext uri="{FF2B5EF4-FFF2-40B4-BE49-F238E27FC236}">
                <a16:creationId xmlns:a16="http://schemas.microsoft.com/office/drawing/2014/main" id="{9547106F-21CF-BB60-2E50-BF327D711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74"/>
          <a:stretch/>
        </p:blipFill>
        <p:spPr>
          <a:xfrm>
            <a:off x="703182" y="1827185"/>
            <a:ext cx="4777381" cy="3033886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C923F-1C11-C40E-7ABD-AE18A800B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 fontScale="47500" lnSpcReduction="20000"/>
          </a:bodyPr>
          <a:lstStyle/>
          <a:p>
            <a:r>
              <a:rPr lang="en-GB" sz="3800" dirty="0"/>
              <a:t>Ray tracing is a rendering technique that is used to simulate realistic lighting in each scene by creating accurate reflections, refractions, shadows and indirect lighting.</a:t>
            </a:r>
          </a:p>
          <a:p>
            <a:endParaRPr lang="en-GB" sz="3800" dirty="0"/>
          </a:p>
          <a:p>
            <a:endParaRPr lang="en-GB" sz="3800" dirty="0"/>
          </a:p>
          <a:p>
            <a:r>
              <a:rPr lang="en-GB" sz="3800" dirty="0"/>
              <a:t>Ray tracing generates a path from the view of a camera, through the 2D viewing plane into a 3D scene.</a:t>
            </a:r>
          </a:p>
          <a:p>
            <a:endParaRPr lang="en-GB" sz="3800" dirty="0"/>
          </a:p>
          <a:p>
            <a:pPr marL="0" indent="0">
              <a:buNone/>
            </a:pPr>
            <a:endParaRPr lang="en-GB" sz="3800" dirty="0"/>
          </a:p>
          <a:p>
            <a:r>
              <a:rPr lang="en-GB" sz="3800" dirty="0"/>
              <a:t>Can be inaccurate from the real world due to computational limits with modern day computers.</a:t>
            </a:r>
          </a:p>
          <a:p>
            <a:pPr marL="0" indent="0">
              <a:buNone/>
            </a:pPr>
            <a:endParaRPr lang="en-GB" sz="1500" dirty="0">
              <a:hlinkClick r:id="rId3"/>
            </a:endParaRPr>
          </a:p>
          <a:p>
            <a:pPr marL="0" indent="0">
              <a:buNone/>
            </a:pPr>
            <a:endParaRPr lang="en-GB" sz="1500" dirty="0">
              <a:hlinkClick r:id="rId3"/>
            </a:endParaRPr>
          </a:p>
          <a:p>
            <a:pPr marL="0" indent="0">
              <a:buNone/>
            </a:pPr>
            <a:r>
              <a:rPr lang="en-GB" sz="2100" dirty="0">
                <a:hlinkClick r:id="rId3"/>
              </a:rPr>
              <a:t>Ray Tracing | NVIDIA Developer</a:t>
            </a:r>
            <a:endParaRPr lang="en-GB" sz="2100" dirty="0"/>
          </a:p>
        </p:txBody>
      </p:sp>
    </p:spTree>
    <p:extLst>
      <p:ext uri="{BB962C8B-B14F-4D97-AF65-F5344CB8AC3E}">
        <p14:creationId xmlns:p14="http://schemas.microsoft.com/office/powerpoint/2010/main" val="681612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6E391F-DA36-E3CA-6865-27502A208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GB" sz="3800" dirty="0"/>
              <a:t>Theory – Monte Carlo Global Illumination</a:t>
            </a:r>
          </a:p>
        </p:txBody>
      </p:sp>
      <p:sp>
        <p:nvSpPr>
          <p:cNvPr id="45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F1DEEB0F-FA79-8CF3-CC10-A397B13E3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 fontScale="92500" lnSpcReduction="20000"/>
          </a:bodyPr>
          <a:lstStyle/>
          <a:p>
            <a:r>
              <a:rPr lang="en-GB" sz="1500" dirty="0"/>
              <a:t>Monte Carlo method looks at the amount of colour that would fall onto a surface from indirect lighting.</a:t>
            </a:r>
          </a:p>
          <a:p>
            <a:endParaRPr lang="en-GB" sz="1500" dirty="0"/>
          </a:p>
          <a:p>
            <a:endParaRPr lang="en-GB" sz="1500" dirty="0"/>
          </a:p>
          <a:p>
            <a:r>
              <a:rPr lang="en-GB" sz="1500" dirty="0"/>
              <a:t>The main problem with this technique is that the path tracing is slow and creates noisy images.</a:t>
            </a:r>
          </a:p>
          <a:p>
            <a:endParaRPr lang="en-GB" sz="1500" dirty="0"/>
          </a:p>
          <a:p>
            <a:endParaRPr lang="en-GB" sz="1500" dirty="0"/>
          </a:p>
          <a:p>
            <a:r>
              <a:rPr lang="en-GB" sz="1500" dirty="0"/>
              <a:t>Monte Carlo theory states that to reduce noise level by two you would need four times the samples, which rapidly gets expensive to calculate for each ray.</a:t>
            </a:r>
          </a:p>
          <a:p>
            <a:endParaRPr lang="en-GB" sz="1500" dirty="0"/>
          </a:p>
          <a:p>
            <a:endParaRPr lang="en-GB" sz="1500" dirty="0"/>
          </a:p>
          <a:p>
            <a:r>
              <a:rPr lang="en-GB" sz="1500" dirty="0"/>
              <a:t>Rays are fired in random directions from a hemisphere, and the average colour is accumulated from the samples taken.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4206884-740F-0628-9312-D6349A9D01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2" t="3633" r="12724" b="9188"/>
          <a:stretch/>
        </p:blipFill>
        <p:spPr>
          <a:xfrm>
            <a:off x="6099048" y="2034146"/>
            <a:ext cx="5458968" cy="278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394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55A7-646E-5C53-76C2-6EC07AB3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GB" dirty="0"/>
              <a:t>Design – My features</a:t>
            </a:r>
          </a:p>
        </p:txBody>
      </p:sp>
      <p:pic>
        <p:nvPicPr>
          <p:cNvPr id="5" name="Picture 4" descr="A couple of balls in a room&#10;&#10;Description automatically generated">
            <a:extLst>
              <a:ext uri="{FF2B5EF4-FFF2-40B4-BE49-F238E27FC236}">
                <a16:creationId xmlns:a16="http://schemas.microsoft.com/office/drawing/2014/main" id="{284B7BF6-89E5-60F8-819A-158F5CD33C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2" r="3812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8B1AD-4D73-83DA-E945-9E996AC0D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 fontScale="92500" lnSpcReduction="20000"/>
          </a:bodyPr>
          <a:lstStyle/>
          <a:p>
            <a:r>
              <a:rPr lang="en-GB" sz="2000" dirty="0"/>
              <a:t>Multithreading / thread pooling</a:t>
            </a:r>
          </a:p>
          <a:p>
            <a:endParaRPr lang="en-GB" sz="2000" dirty="0"/>
          </a:p>
          <a:p>
            <a:r>
              <a:rPr lang="en-GB" sz="2000" dirty="0"/>
              <a:t>Multi-bounce reflections</a:t>
            </a:r>
          </a:p>
          <a:p>
            <a:endParaRPr lang="en-GB" sz="2000" dirty="0"/>
          </a:p>
          <a:p>
            <a:r>
              <a:rPr lang="en-GB" sz="2000" dirty="0"/>
              <a:t>Soft shadows</a:t>
            </a:r>
          </a:p>
          <a:p>
            <a:endParaRPr lang="en-GB" sz="2000" dirty="0"/>
          </a:p>
          <a:p>
            <a:r>
              <a:rPr lang="en-GB" sz="2000" dirty="0"/>
              <a:t>Global Illumination</a:t>
            </a:r>
          </a:p>
          <a:p>
            <a:endParaRPr lang="en-GB" sz="2000" dirty="0"/>
          </a:p>
          <a:p>
            <a:r>
              <a:rPr lang="en-GB" sz="2000" dirty="0"/>
              <a:t>Anti-aliasing </a:t>
            </a:r>
          </a:p>
          <a:p>
            <a:endParaRPr lang="en-GB" sz="2000" dirty="0"/>
          </a:p>
          <a:p>
            <a:r>
              <a:rPr lang="en-GB" sz="2000" dirty="0"/>
              <a:t>Multi-light sources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B673EE-1AB9-091A-8ED5-DB6C235CD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789" y="1818866"/>
            <a:ext cx="4260892" cy="35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53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0D87AE-F43E-DB09-FDCD-3B2F29D44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593" y="-891540"/>
            <a:ext cx="6251110" cy="1783080"/>
          </a:xfrm>
        </p:spPr>
        <p:txBody>
          <a:bodyPr anchor="b">
            <a:normAutofit/>
          </a:bodyPr>
          <a:lstStyle/>
          <a:p>
            <a:r>
              <a:rPr lang="en-GB"/>
              <a:t>Design – Flow diagram</a:t>
            </a:r>
            <a:endParaRPr lang="en-GB" dirty="0"/>
          </a:p>
        </p:txBody>
      </p:sp>
      <p:pic>
        <p:nvPicPr>
          <p:cNvPr id="4" name="Picture 3" descr="A sphere in a room&#10;&#10;Description automatically generated">
            <a:extLst>
              <a:ext uri="{FF2B5EF4-FFF2-40B4-BE49-F238E27FC236}">
                <a16:creationId xmlns:a16="http://schemas.microsoft.com/office/drawing/2014/main" id="{4E2A27FE-1BAB-B1D0-0BD3-5ED165EF4F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3" r="17016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6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DF66A5A-D760-5018-4A8D-7803BA39990D}"/>
              </a:ext>
            </a:extLst>
          </p:cNvPr>
          <p:cNvCxnSpPr>
            <a:cxnSpLocks/>
            <a:stCxn id="11" idx="2"/>
            <a:endCxn id="31" idx="0"/>
          </p:cNvCxnSpPr>
          <p:nvPr/>
        </p:nvCxnSpPr>
        <p:spPr>
          <a:xfrm>
            <a:off x="7534657" y="2278606"/>
            <a:ext cx="0" cy="182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Diamond 39">
            <a:extLst>
              <a:ext uri="{FF2B5EF4-FFF2-40B4-BE49-F238E27FC236}">
                <a16:creationId xmlns:a16="http://schemas.microsoft.com/office/drawing/2014/main" id="{397A104C-3657-A29E-D7E4-A56A528A6918}"/>
              </a:ext>
            </a:extLst>
          </p:cNvPr>
          <p:cNvSpPr/>
          <p:nvPr/>
        </p:nvSpPr>
        <p:spPr>
          <a:xfrm>
            <a:off x="7001255" y="3222088"/>
            <a:ext cx="1066800" cy="569992"/>
          </a:xfrm>
          <a:prstGeom prst="diamon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297BB7-ACFE-13CB-C14A-61A2ADC0C39C}"/>
              </a:ext>
            </a:extLst>
          </p:cNvPr>
          <p:cNvSpPr txBox="1"/>
          <p:nvPr/>
        </p:nvSpPr>
        <p:spPr>
          <a:xfrm>
            <a:off x="7065263" y="3324265"/>
            <a:ext cx="938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Bounces Left </a:t>
            </a:r>
          </a:p>
          <a:p>
            <a:pPr algn="ctr"/>
            <a:r>
              <a:rPr lang="en-GB" sz="1000"/>
              <a:t>&gt; 0</a:t>
            </a:r>
            <a:endParaRPr lang="en-GB" sz="10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02388A6-0811-FE00-D267-A6941531EBC1}"/>
              </a:ext>
            </a:extLst>
          </p:cNvPr>
          <p:cNvCxnSpPr>
            <a:stCxn id="30" idx="2"/>
            <a:endCxn id="40" idx="0"/>
          </p:cNvCxnSpPr>
          <p:nvPr/>
        </p:nvCxnSpPr>
        <p:spPr>
          <a:xfrm flipH="1">
            <a:off x="7534655" y="3009978"/>
            <a:ext cx="2" cy="212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B73C7DE-4514-31CD-7DED-BB46A2E5E4F9}"/>
              </a:ext>
            </a:extLst>
          </p:cNvPr>
          <p:cNvSpPr txBox="1"/>
          <p:nvPr/>
        </p:nvSpPr>
        <p:spPr>
          <a:xfrm>
            <a:off x="6736083" y="3297092"/>
            <a:ext cx="4175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/>
              <a:t>True</a:t>
            </a:r>
            <a:endParaRPr lang="en-GB" sz="9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1B30E25-7DA7-5DE1-14DA-E97B88CAEBFB}"/>
              </a:ext>
            </a:extLst>
          </p:cNvPr>
          <p:cNvSpPr txBox="1"/>
          <p:nvPr/>
        </p:nvSpPr>
        <p:spPr>
          <a:xfrm>
            <a:off x="7534655" y="3703837"/>
            <a:ext cx="4587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/>
              <a:t>False</a:t>
            </a:r>
            <a:endParaRPr lang="en-GB" sz="900" dirty="0"/>
          </a:p>
        </p:txBody>
      </p:sp>
      <p:sp>
        <p:nvSpPr>
          <p:cNvPr id="54" name="Diamond 53">
            <a:extLst>
              <a:ext uri="{FF2B5EF4-FFF2-40B4-BE49-F238E27FC236}">
                <a16:creationId xmlns:a16="http://schemas.microsoft.com/office/drawing/2014/main" id="{5EB54FC9-EB53-6E7C-43C7-3BAA005B224F}"/>
              </a:ext>
            </a:extLst>
          </p:cNvPr>
          <p:cNvSpPr/>
          <p:nvPr/>
        </p:nvSpPr>
        <p:spPr>
          <a:xfrm>
            <a:off x="7001253" y="3948193"/>
            <a:ext cx="1066800" cy="569992"/>
          </a:xfrm>
          <a:prstGeom prst="diamon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265CF52-FE68-D6A1-42F5-F486F2D76EE0}"/>
              </a:ext>
            </a:extLst>
          </p:cNvPr>
          <p:cNvCxnSpPr>
            <a:stCxn id="40" idx="2"/>
            <a:endCxn id="54" idx="0"/>
          </p:cNvCxnSpPr>
          <p:nvPr/>
        </p:nvCxnSpPr>
        <p:spPr>
          <a:xfrm flipH="1">
            <a:off x="7534653" y="3792080"/>
            <a:ext cx="2" cy="156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AAF1F25-1E34-6468-DDFD-41CF1F4A0310}"/>
              </a:ext>
            </a:extLst>
          </p:cNvPr>
          <p:cNvSpPr txBox="1"/>
          <p:nvPr/>
        </p:nvSpPr>
        <p:spPr>
          <a:xfrm>
            <a:off x="7066787" y="4070992"/>
            <a:ext cx="938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Global Ill</a:t>
            </a:r>
          </a:p>
          <a:p>
            <a:pPr algn="ctr"/>
            <a:r>
              <a:rPr lang="en-GB" sz="1000"/>
              <a:t>&gt; 0</a:t>
            </a:r>
            <a:endParaRPr lang="en-GB" sz="1000" dirty="0"/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B6F3AD3-A35D-1CDA-323A-232C5D184735}"/>
              </a:ext>
            </a:extLst>
          </p:cNvPr>
          <p:cNvCxnSpPr>
            <a:stCxn id="54" idx="1"/>
            <a:endCxn id="52" idx="1"/>
          </p:cNvCxnSpPr>
          <p:nvPr/>
        </p:nvCxnSpPr>
        <p:spPr>
          <a:xfrm rot="10800000">
            <a:off x="6736083" y="3412509"/>
            <a:ext cx="265170" cy="820681"/>
          </a:xfrm>
          <a:prstGeom prst="bentConnector3">
            <a:avLst>
              <a:gd name="adj1" fmla="val 1862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F969D676-D4CA-4CF2-5AF4-AFB2CC4EBD7C}"/>
              </a:ext>
            </a:extLst>
          </p:cNvPr>
          <p:cNvSpPr txBox="1"/>
          <p:nvPr/>
        </p:nvSpPr>
        <p:spPr>
          <a:xfrm>
            <a:off x="6542530" y="4026782"/>
            <a:ext cx="4175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/>
              <a:t>True</a:t>
            </a:r>
            <a:endParaRPr lang="en-GB" sz="9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A2A8AF8-4726-2BE9-2D6D-8B9FE94CF7B7}"/>
              </a:ext>
            </a:extLst>
          </p:cNvPr>
          <p:cNvSpPr/>
          <p:nvPr/>
        </p:nvSpPr>
        <p:spPr>
          <a:xfrm>
            <a:off x="7004302" y="4683620"/>
            <a:ext cx="1066800" cy="56999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598BD2-63C7-468D-4FC9-6D8FD294D6A9}"/>
              </a:ext>
            </a:extLst>
          </p:cNvPr>
          <p:cNvSpPr txBox="1"/>
          <p:nvPr/>
        </p:nvSpPr>
        <p:spPr>
          <a:xfrm>
            <a:off x="7004301" y="4704767"/>
            <a:ext cx="1066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/>
              <a:t>Specular</a:t>
            </a:r>
          </a:p>
          <a:p>
            <a:pPr algn="ctr"/>
            <a:r>
              <a:rPr lang="en-GB" sz="1400"/>
              <a:t>Lighting</a:t>
            </a:r>
            <a:endParaRPr lang="en-GB" sz="1400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13C9A8C-4448-8A77-2003-65C3C984FF4E}"/>
              </a:ext>
            </a:extLst>
          </p:cNvPr>
          <p:cNvCxnSpPr>
            <a:cxnSpLocks/>
            <a:stCxn id="54" idx="2"/>
            <a:endCxn id="61" idx="0"/>
          </p:cNvCxnSpPr>
          <p:nvPr/>
        </p:nvCxnSpPr>
        <p:spPr>
          <a:xfrm>
            <a:off x="7534653" y="4518185"/>
            <a:ext cx="3049" cy="165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E4B96705-A992-9F71-46D8-3C1846B805FC}"/>
              </a:ext>
            </a:extLst>
          </p:cNvPr>
          <p:cNvSpPr/>
          <p:nvPr/>
        </p:nvSpPr>
        <p:spPr>
          <a:xfrm>
            <a:off x="7001253" y="5414103"/>
            <a:ext cx="1066800" cy="56999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31348E9-850D-AAED-3120-FFE34D753655}"/>
              </a:ext>
            </a:extLst>
          </p:cNvPr>
          <p:cNvSpPr txBox="1"/>
          <p:nvPr/>
        </p:nvSpPr>
        <p:spPr>
          <a:xfrm>
            <a:off x="7001252" y="5435250"/>
            <a:ext cx="1066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/>
              <a:t>Shade</a:t>
            </a:r>
          </a:p>
          <a:p>
            <a:pPr algn="ctr"/>
            <a:r>
              <a:rPr lang="en-GB" sz="1400"/>
              <a:t>Calculation</a:t>
            </a:r>
            <a:endParaRPr lang="en-GB" sz="1400" dirty="0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09374BC-B45B-51E3-57C7-1EAD2E36FF52}"/>
              </a:ext>
            </a:extLst>
          </p:cNvPr>
          <p:cNvCxnSpPr>
            <a:cxnSpLocks/>
            <a:stCxn id="61" idx="2"/>
            <a:endCxn id="67" idx="0"/>
          </p:cNvCxnSpPr>
          <p:nvPr/>
        </p:nvCxnSpPr>
        <p:spPr>
          <a:xfrm flipH="1">
            <a:off x="7534653" y="5253615"/>
            <a:ext cx="3049" cy="160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Diamond 71">
            <a:extLst>
              <a:ext uri="{FF2B5EF4-FFF2-40B4-BE49-F238E27FC236}">
                <a16:creationId xmlns:a16="http://schemas.microsoft.com/office/drawing/2014/main" id="{B758FC52-449A-0298-038B-88FAE7307542}"/>
              </a:ext>
            </a:extLst>
          </p:cNvPr>
          <p:cNvSpPr/>
          <p:nvPr/>
        </p:nvSpPr>
        <p:spPr>
          <a:xfrm>
            <a:off x="6996680" y="6093830"/>
            <a:ext cx="1066800" cy="569992"/>
          </a:xfrm>
          <a:prstGeom prst="diamon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B9DD839-1EE2-B3ED-5069-252A9012A2C4}"/>
              </a:ext>
            </a:extLst>
          </p:cNvPr>
          <p:cNvSpPr txBox="1"/>
          <p:nvPr/>
        </p:nvSpPr>
        <p:spPr>
          <a:xfrm>
            <a:off x="7060687" y="6255714"/>
            <a:ext cx="9387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Each Light</a:t>
            </a:r>
            <a:endParaRPr lang="en-GB" sz="1000" dirty="0"/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88124FEE-57B2-5B87-8A3E-0E114824237D}"/>
              </a:ext>
            </a:extLst>
          </p:cNvPr>
          <p:cNvCxnSpPr>
            <a:cxnSpLocks/>
            <a:stCxn id="72" idx="1"/>
            <a:endCxn id="61" idx="1"/>
          </p:cNvCxnSpPr>
          <p:nvPr/>
        </p:nvCxnSpPr>
        <p:spPr>
          <a:xfrm rot="10800000" flipH="1">
            <a:off x="6996680" y="4968618"/>
            <a:ext cx="7622" cy="1410208"/>
          </a:xfrm>
          <a:prstGeom prst="bentConnector3">
            <a:avLst>
              <a:gd name="adj1" fmla="val -299921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B504D37-B0DA-DDA7-6A04-8D7DF965F248}"/>
              </a:ext>
            </a:extLst>
          </p:cNvPr>
          <p:cNvSpPr txBox="1"/>
          <p:nvPr/>
        </p:nvSpPr>
        <p:spPr>
          <a:xfrm>
            <a:off x="6694551" y="6028327"/>
            <a:ext cx="619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/>
              <a:t>Another Light</a:t>
            </a:r>
            <a:endParaRPr lang="en-GB" sz="9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11F56B2-89FD-1576-267A-8921885CC540}"/>
              </a:ext>
            </a:extLst>
          </p:cNvPr>
          <p:cNvSpPr txBox="1"/>
          <p:nvPr/>
        </p:nvSpPr>
        <p:spPr>
          <a:xfrm>
            <a:off x="7683531" y="6022048"/>
            <a:ext cx="619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/>
              <a:t>All lights</a:t>
            </a:r>
          </a:p>
          <a:p>
            <a:pPr algn="r"/>
            <a:r>
              <a:rPr lang="en-GB" sz="900"/>
              <a:t>done</a:t>
            </a:r>
            <a:endParaRPr lang="en-GB" sz="900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2C2D875B-184B-5037-0C5E-EEAE2C640111}"/>
              </a:ext>
            </a:extLst>
          </p:cNvPr>
          <p:cNvSpPr/>
          <p:nvPr/>
        </p:nvSpPr>
        <p:spPr>
          <a:xfrm>
            <a:off x="5151120" y="2151241"/>
            <a:ext cx="4549139" cy="3738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D0909E0-B9D5-1D5F-71C2-E1F4383CE18F}"/>
              </a:ext>
            </a:extLst>
          </p:cNvPr>
          <p:cNvSpPr/>
          <p:nvPr/>
        </p:nvSpPr>
        <p:spPr>
          <a:xfrm>
            <a:off x="7001257" y="891540"/>
            <a:ext cx="1066800" cy="66009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6C9A9A-6F47-1F2D-B2BD-7C9BD7FC0DBE}"/>
              </a:ext>
            </a:extLst>
          </p:cNvPr>
          <p:cNvSpPr txBox="1"/>
          <p:nvPr/>
        </p:nvSpPr>
        <p:spPr>
          <a:xfrm>
            <a:off x="7233667" y="1048512"/>
            <a:ext cx="6032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Start</a:t>
            </a:r>
            <a:endParaRPr lang="en-GB" sz="1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50046B-CA9A-6C1B-E9E2-18A1ED32E95F}"/>
              </a:ext>
            </a:extLst>
          </p:cNvPr>
          <p:cNvSpPr/>
          <p:nvPr/>
        </p:nvSpPr>
        <p:spPr>
          <a:xfrm>
            <a:off x="7001257" y="1708611"/>
            <a:ext cx="1066800" cy="56999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860A7D-0FD2-1ACB-F8F6-AAC185847CCB}"/>
              </a:ext>
            </a:extLst>
          </p:cNvPr>
          <p:cNvSpPr txBox="1"/>
          <p:nvPr/>
        </p:nvSpPr>
        <p:spPr>
          <a:xfrm>
            <a:off x="7001256" y="1843464"/>
            <a:ext cx="1066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/>
              <a:t>AA Samples</a:t>
            </a:r>
            <a:endParaRPr lang="en-GB" sz="14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443DF7-D004-83DE-6975-D75ABF8E52CD}"/>
              </a:ext>
            </a:extLst>
          </p:cNvPr>
          <p:cNvCxnSpPr>
            <a:cxnSpLocks/>
            <a:stCxn id="8" idx="4"/>
            <a:endCxn id="11" idx="0"/>
          </p:cNvCxnSpPr>
          <p:nvPr/>
        </p:nvCxnSpPr>
        <p:spPr>
          <a:xfrm>
            <a:off x="7534657" y="1551639"/>
            <a:ext cx="0" cy="156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AF79CBE-5C9D-AED9-C772-D0494DA8518C}"/>
              </a:ext>
            </a:extLst>
          </p:cNvPr>
          <p:cNvSpPr/>
          <p:nvPr/>
        </p:nvSpPr>
        <p:spPr>
          <a:xfrm>
            <a:off x="8538004" y="1712355"/>
            <a:ext cx="1066800" cy="56999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DC6CA5-C43B-294E-0990-1CE184312EFD}"/>
              </a:ext>
            </a:extLst>
          </p:cNvPr>
          <p:cNvSpPr txBox="1"/>
          <p:nvPr/>
        </p:nvSpPr>
        <p:spPr>
          <a:xfrm>
            <a:off x="8538003" y="1847208"/>
            <a:ext cx="1066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/>
              <a:t>Draw Pixel</a:t>
            </a:r>
            <a:endParaRPr lang="en-GB" sz="1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906B76A-8AE7-E327-1C74-F063CB355F3C}"/>
              </a:ext>
            </a:extLst>
          </p:cNvPr>
          <p:cNvCxnSpPr>
            <a:cxnSpLocks/>
            <a:stCxn id="13" idx="3"/>
            <a:endCxn id="20" idx="1"/>
          </p:cNvCxnSpPr>
          <p:nvPr/>
        </p:nvCxnSpPr>
        <p:spPr>
          <a:xfrm>
            <a:off x="8068057" y="1997353"/>
            <a:ext cx="469946" cy="3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9D8915E2-9E80-AAED-6127-09C625F1B1CD}"/>
              </a:ext>
            </a:extLst>
          </p:cNvPr>
          <p:cNvCxnSpPr>
            <a:stCxn id="40" idx="1"/>
            <a:endCxn id="13" idx="1"/>
          </p:cNvCxnSpPr>
          <p:nvPr/>
        </p:nvCxnSpPr>
        <p:spPr>
          <a:xfrm rot="10800000" flipH="1">
            <a:off x="7001254" y="1997354"/>
            <a:ext cx="1" cy="1509731"/>
          </a:xfrm>
          <a:prstGeom prst="bentConnector3">
            <a:avLst>
              <a:gd name="adj1" fmla="val -228600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9DC48C4-CD0D-7768-2D10-805701F009A7}"/>
              </a:ext>
            </a:extLst>
          </p:cNvPr>
          <p:cNvSpPr txBox="1"/>
          <p:nvPr/>
        </p:nvSpPr>
        <p:spPr>
          <a:xfrm>
            <a:off x="7001256" y="2461130"/>
            <a:ext cx="1066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Shadow Check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A88271D-41DD-48EB-C4C3-7D87CFB97048}"/>
              </a:ext>
            </a:extLst>
          </p:cNvPr>
          <p:cNvSpPr/>
          <p:nvPr/>
        </p:nvSpPr>
        <p:spPr>
          <a:xfrm>
            <a:off x="7001257" y="2439983"/>
            <a:ext cx="1066800" cy="56999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44B64BFF-D84D-678F-B332-E58FA8F938F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52981" y="4270528"/>
            <a:ext cx="4188988" cy="77819"/>
          </a:xfrm>
          <a:prstGeom prst="bentConnector5">
            <a:avLst>
              <a:gd name="adj1" fmla="val 728"/>
              <a:gd name="adj2" fmla="val 493029"/>
              <a:gd name="adj3" fmla="val 10006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02703E7B-67D0-C88C-C07A-39FC528F6BCA}"/>
              </a:ext>
            </a:extLst>
          </p:cNvPr>
          <p:cNvSpPr txBox="1"/>
          <p:nvPr/>
        </p:nvSpPr>
        <p:spPr>
          <a:xfrm>
            <a:off x="7509674" y="4418689"/>
            <a:ext cx="4587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/>
              <a:t>False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395530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01C88F9-E440-45DE-A776-9609EB590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DFAA6E-6969-8D64-B841-485CE2611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7505"/>
            <a:ext cx="3964847" cy="56029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pic>
        <p:nvPicPr>
          <p:cNvPr id="7" name="Picture 6" descr="A group of balls in a room&#10;&#10;Description automatically generated">
            <a:extLst>
              <a:ext uri="{FF2B5EF4-FFF2-40B4-BE49-F238E27FC236}">
                <a16:creationId xmlns:a16="http://schemas.microsoft.com/office/drawing/2014/main" id="{57D30ED2-AEF6-365B-AF24-FF6E91B6B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732" y="631364"/>
            <a:ext cx="2142837" cy="2153605"/>
          </a:xfrm>
          <a:prstGeom prst="rect">
            <a:avLst/>
          </a:prstGeom>
        </p:spPr>
      </p:pic>
      <p:pic>
        <p:nvPicPr>
          <p:cNvPr id="4" name="Picture 3" descr="A sphere in a room&#10;&#10;Description automatically generated">
            <a:extLst>
              <a:ext uri="{FF2B5EF4-FFF2-40B4-BE49-F238E27FC236}">
                <a16:creationId xmlns:a16="http://schemas.microsoft.com/office/drawing/2014/main" id="{81CD460F-ACA6-2393-89C4-75B97860B1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466" y="3003183"/>
            <a:ext cx="3309228" cy="3265839"/>
          </a:xfrm>
          <a:prstGeom prst="rect">
            <a:avLst/>
          </a:prstGeom>
        </p:spPr>
      </p:pic>
      <p:pic>
        <p:nvPicPr>
          <p:cNvPr id="9" name="Picture 8" descr="A couple of balls in a room&#10;&#10;Description automatically generated">
            <a:extLst>
              <a:ext uri="{FF2B5EF4-FFF2-40B4-BE49-F238E27FC236}">
                <a16:creationId xmlns:a16="http://schemas.microsoft.com/office/drawing/2014/main" id="{5E7073B5-8D4C-8613-2F89-02A8E20A5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5857" y="637877"/>
            <a:ext cx="2142837" cy="2142837"/>
          </a:xfrm>
          <a:prstGeom prst="rect">
            <a:avLst/>
          </a:prstGeom>
        </p:spPr>
      </p:pic>
      <p:pic>
        <p:nvPicPr>
          <p:cNvPr id="11" name="Picture 10" descr="A red and grey balls in a room&#10;&#10;Description automatically generated">
            <a:extLst>
              <a:ext uri="{FF2B5EF4-FFF2-40B4-BE49-F238E27FC236}">
                <a16:creationId xmlns:a16="http://schemas.microsoft.com/office/drawing/2014/main" id="{47D3C469-404D-D66D-DF17-B6EF340507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9263" y="2963931"/>
            <a:ext cx="3309228" cy="3309228"/>
          </a:xfrm>
          <a:prstGeom prst="rect">
            <a:avLst/>
          </a:prstGeom>
        </p:spPr>
      </p:pic>
      <p:pic>
        <p:nvPicPr>
          <p:cNvPr id="5" name="Picture 4" descr="A couple of balls in a room&#10;&#10;Description automatically generated">
            <a:extLst>
              <a:ext uri="{FF2B5EF4-FFF2-40B4-BE49-F238E27FC236}">
                <a16:creationId xmlns:a16="http://schemas.microsoft.com/office/drawing/2014/main" id="{3ED58B17-3600-F031-F27D-12E92732ED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609" y="637877"/>
            <a:ext cx="2148208" cy="21428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C1264F-7ABE-D99E-CBE1-5B9E6A48F5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162" y="3640046"/>
            <a:ext cx="4260892" cy="35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72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8CA047-C1DC-4C65-3A95-2EBF54115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Analysis</a:t>
            </a:r>
          </a:p>
        </p:txBody>
      </p:sp>
      <p:sp>
        <p:nvSpPr>
          <p:cNvPr id="28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graph with a blue line&#10;&#10;Description automatically generated">
            <a:extLst>
              <a:ext uri="{FF2B5EF4-FFF2-40B4-BE49-F238E27FC236}">
                <a16:creationId xmlns:a16="http://schemas.microsoft.com/office/drawing/2014/main" id="{78E80CE4-5F68-76C9-3B0A-D42CBA87E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8" y="3301745"/>
            <a:ext cx="3758184" cy="2236118"/>
          </a:xfrm>
          <a:prstGeom prst="rect">
            <a:avLst/>
          </a:prstGeom>
        </p:spPr>
      </p:pic>
      <p:pic>
        <p:nvPicPr>
          <p:cNvPr id="12" name="Picture 11" descr="A graph with a line going up&#10;&#10;Description automatically generated">
            <a:extLst>
              <a:ext uri="{FF2B5EF4-FFF2-40B4-BE49-F238E27FC236}">
                <a16:creationId xmlns:a16="http://schemas.microsoft.com/office/drawing/2014/main" id="{AC940A6C-5FBC-2E40-45B9-8C5F0872E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908" y="3353420"/>
            <a:ext cx="3758184" cy="2132769"/>
          </a:xfrm>
          <a:prstGeom prst="rect">
            <a:avLst/>
          </a:prstGeom>
        </p:spPr>
      </p:pic>
      <p:pic>
        <p:nvPicPr>
          <p:cNvPr id="14" name="Picture 13" descr="A graph with a line&#10;&#10;Description automatically generated">
            <a:extLst>
              <a:ext uri="{FF2B5EF4-FFF2-40B4-BE49-F238E27FC236}">
                <a16:creationId xmlns:a16="http://schemas.microsoft.com/office/drawing/2014/main" id="{8EDAD4FE-4986-0B11-657A-DEFDF119B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1208" y="3362815"/>
            <a:ext cx="3758184" cy="211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553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475</TotalTime>
  <Words>313</Words>
  <Application>Microsoft Office PowerPoint</Application>
  <PresentationFormat>Widescreen</PresentationFormat>
  <Paragraphs>79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Graphics and Computational Programming</vt:lpstr>
      <vt:lpstr>Presentation Overview</vt:lpstr>
      <vt:lpstr>Theory – Parallel programming</vt:lpstr>
      <vt:lpstr>Theory – Ray tracing</vt:lpstr>
      <vt:lpstr>Theory – Monte Carlo Global Illumination</vt:lpstr>
      <vt:lpstr>Design – My features</vt:lpstr>
      <vt:lpstr>Design – Flow diagram</vt:lpstr>
      <vt:lpstr>Demo</vt:lpstr>
      <vt:lpstr>Analysis</vt:lpstr>
      <vt:lpstr>PowerPoint Presentation</vt:lpstr>
      <vt:lpstr>ArtStation - Cornell box render For Testing a Global Illumination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Graphics and Computational Programming</dc:title>
  <dc:creator>Alex Emeny (s5415659)</dc:creator>
  <cp:lastModifiedBy>Alex Emeny (s5415659)</cp:lastModifiedBy>
  <cp:revision>106</cp:revision>
  <dcterms:created xsi:type="dcterms:W3CDTF">2023-12-14T13:13:01Z</dcterms:created>
  <dcterms:modified xsi:type="dcterms:W3CDTF">2023-12-14T21:08:30Z</dcterms:modified>
</cp:coreProperties>
</file>